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G:\Sanit_Horizontal\Brake%20Moan%20Noise\OCTAVE\LuGre%20Heuristics\14_06\New\Raw_hyst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2479023693541337"/>
          <c:y val="3.7047243718200729E-2"/>
          <c:w val="0.61545891164358091"/>
          <c:h val="0.64787954428879546"/>
        </c:manualLayout>
      </c:layout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[Raw_hyst1.xlsx]Sheet1!$A$1:$A$81</c:f>
              <c:numCache>
                <c:formatCode>General</c:formatCode>
                <c:ptCount val="81"/>
                <c:pt idx="0">
                  <c:v>0</c:v>
                </c:pt>
                <c:pt idx="1">
                  <c:v>2.5</c:v>
                </c:pt>
                <c:pt idx="2">
                  <c:v>5</c:v>
                </c:pt>
                <c:pt idx="3">
                  <c:v>7.5</c:v>
                </c:pt>
                <c:pt idx="4">
                  <c:v>10</c:v>
                </c:pt>
                <c:pt idx="5">
                  <c:v>12.5</c:v>
                </c:pt>
                <c:pt idx="6">
                  <c:v>15</c:v>
                </c:pt>
                <c:pt idx="7">
                  <c:v>17.5</c:v>
                </c:pt>
                <c:pt idx="8">
                  <c:v>20</c:v>
                </c:pt>
                <c:pt idx="9">
                  <c:v>22.5</c:v>
                </c:pt>
                <c:pt idx="10">
                  <c:v>25</c:v>
                </c:pt>
                <c:pt idx="11">
                  <c:v>27.5</c:v>
                </c:pt>
                <c:pt idx="12">
                  <c:v>30</c:v>
                </c:pt>
                <c:pt idx="13">
                  <c:v>32.5</c:v>
                </c:pt>
                <c:pt idx="14">
                  <c:v>35</c:v>
                </c:pt>
                <c:pt idx="15">
                  <c:v>37.5</c:v>
                </c:pt>
                <c:pt idx="16">
                  <c:v>40</c:v>
                </c:pt>
                <c:pt idx="17">
                  <c:v>42.5</c:v>
                </c:pt>
                <c:pt idx="18">
                  <c:v>45</c:v>
                </c:pt>
                <c:pt idx="19">
                  <c:v>47.5</c:v>
                </c:pt>
                <c:pt idx="20">
                  <c:v>50</c:v>
                </c:pt>
                <c:pt idx="21">
                  <c:v>52.5</c:v>
                </c:pt>
                <c:pt idx="22">
                  <c:v>55</c:v>
                </c:pt>
                <c:pt idx="23">
                  <c:v>57.5</c:v>
                </c:pt>
                <c:pt idx="24">
                  <c:v>60</c:v>
                </c:pt>
                <c:pt idx="25">
                  <c:v>62.5</c:v>
                </c:pt>
                <c:pt idx="26">
                  <c:v>65</c:v>
                </c:pt>
                <c:pt idx="27">
                  <c:v>67.5</c:v>
                </c:pt>
                <c:pt idx="28">
                  <c:v>70</c:v>
                </c:pt>
                <c:pt idx="29">
                  <c:v>72.5</c:v>
                </c:pt>
                <c:pt idx="30">
                  <c:v>75</c:v>
                </c:pt>
                <c:pt idx="31">
                  <c:v>77.5</c:v>
                </c:pt>
                <c:pt idx="32">
                  <c:v>80</c:v>
                </c:pt>
                <c:pt idx="33">
                  <c:v>82.5</c:v>
                </c:pt>
                <c:pt idx="34">
                  <c:v>85</c:v>
                </c:pt>
                <c:pt idx="35">
                  <c:v>87.5</c:v>
                </c:pt>
                <c:pt idx="36">
                  <c:v>90</c:v>
                </c:pt>
                <c:pt idx="37">
                  <c:v>92.5</c:v>
                </c:pt>
                <c:pt idx="38">
                  <c:v>95</c:v>
                </c:pt>
                <c:pt idx="39">
                  <c:v>97.5</c:v>
                </c:pt>
                <c:pt idx="40">
                  <c:v>100</c:v>
                </c:pt>
                <c:pt idx="41">
                  <c:v>102.5</c:v>
                </c:pt>
                <c:pt idx="42">
                  <c:v>105</c:v>
                </c:pt>
                <c:pt idx="43">
                  <c:v>107.5</c:v>
                </c:pt>
                <c:pt idx="44">
                  <c:v>110</c:v>
                </c:pt>
                <c:pt idx="45">
                  <c:v>112.5</c:v>
                </c:pt>
                <c:pt idx="46">
                  <c:v>115</c:v>
                </c:pt>
                <c:pt idx="47">
                  <c:v>117.5</c:v>
                </c:pt>
                <c:pt idx="48">
                  <c:v>120</c:v>
                </c:pt>
                <c:pt idx="49">
                  <c:v>122.5</c:v>
                </c:pt>
                <c:pt idx="50">
                  <c:v>125</c:v>
                </c:pt>
                <c:pt idx="51">
                  <c:v>127.5</c:v>
                </c:pt>
                <c:pt idx="52">
                  <c:v>130</c:v>
                </c:pt>
                <c:pt idx="53">
                  <c:v>132.5</c:v>
                </c:pt>
                <c:pt idx="54">
                  <c:v>135</c:v>
                </c:pt>
                <c:pt idx="55">
                  <c:v>137.5</c:v>
                </c:pt>
                <c:pt idx="56">
                  <c:v>140</c:v>
                </c:pt>
                <c:pt idx="57">
                  <c:v>142.5</c:v>
                </c:pt>
                <c:pt idx="58">
                  <c:v>145</c:v>
                </c:pt>
                <c:pt idx="59">
                  <c:v>147.5</c:v>
                </c:pt>
                <c:pt idx="60">
                  <c:v>150</c:v>
                </c:pt>
                <c:pt idx="61">
                  <c:v>152.5</c:v>
                </c:pt>
                <c:pt idx="62">
                  <c:v>155</c:v>
                </c:pt>
                <c:pt idx="63">
                  <c:v>157.5</c:v>
                </c:pt>
                <c:pt idx="64">
                  <c:v>160</c:v>
                </c:pt>
                <c:pt idx="65">
                  <c:v>162.5</c:v>
                </c:pt>
                <c:pt idx="66">
                  <c:v>165</c:v>
                </c:pt>
                <c:pt idx="67">
                  <c:v>167.5</c:v>
                </c:pt>
                <c:pt idx="68">
                  <c:v>170</c:v>
                </c:pt>
                <c:pt idx="69">
                  <c:v>172.5</c:v>
                </c:pt>
                <c:pt idx="70">
                  <c:v>175</c:v>
                </c:pt>
                <c:pt idx="71">
                  <c:v>177.5</c:v>
                </c:pt>
                <c:pt idx="72">
                  <c:v>180</c:v>
                </c:pt>
                <c:pt idx="73">
                  <c:v>182.5</c:v>
                </c:pt>
                <c:pt idx="74">
                  <c:v>185</c:v>
                </c:pt>
                <c:pt idx="75">
                  <c:v>187.5</c:v>
                </c:pt>
                <c:pt idx="76">
                  <c:v>190</c:v>
                </c:pt>
                <c:pt idx="77">
                  <c:v>192.5</c:v>
                </c:pt>
                <c:pt idx="78">
                  <c:v>195</c:v>
                </c:pt>
                <c:pt idx="79">
                  <c:v>197.5</c:v>
                </c:pt>
                <c:pt idx="80">
                  <c:v>200</c:v>
                </c:pt>
              </c:numCache>
            </c:numRef>
          </c:xVal>
          <c:yVal>
            <c:numRef>
              <c:f>[Raw_hyst1.xlsx]Sheet1!$B$1:$B$81</c:f>
              <c:numCache>
                <c:formatCode>General</c:formatCode>
                <c:ptCount val="81"/>
                <c:pt idx="0">
                  <c:v>0</c:v>
                </c:pt>
                <c:pt idx="1">
                  <c:v>5.0000000000000001E-4</c:v>
                </c:pt>
                <c:pt idx="2">
                  <c:v>1E-3</c:v>
                </c:pt>
                <c:pt idx="3">
                  <c:v>1.5E-3</c:v>
                </c:pt>
                <c:pt idx="4">
                  <c:v>2E-3</c:v>
                </c:pt>
                <c:pt idx="5">
                  <c:v>2.5000000000000001E-3</c:v>
                </c:pt>
                <c:pt idx="6">
                  <c:v>3.0000000000000001E-3</c:v>
                </c:pt>
                <c:pt idx="7">
                  <c:v>3.5000000000000001E-3</c:v>
                </c:pt>
                <c:pt idx="8">
                  <c:v>4.0000000000000001E-3</c:v>
                </c:pt>
                <c:pt idx="9">
                  <c:v>4.5000000000000005E-3</c:v>
                </c:pt>
                <c:pt idx="10">
                  <c:v>5.0000000000000001E-3</c:v>
                </c:pt>
                <c:pt idx="11">
                  <c:v>5.4999999999999997E-3</c:v>
                </c:pt>
                <c:pt idx="12">
                  <c:v>6.0000000000000001E-3</c:v>
                </c:pt>
                <c:pt idx="13">
                  <c:v>6.5000000000000006E-3</c:v>
                </c:pt>
                <c:pt idx="14">
                  <c:v>7.0000000000000001E-3</c:v>
                </c:pt>
                <c:pt idx="15">
                  <c:v>7.4999999999999997E-3</c:v>
                </c:pt>
                <c:pt idx="16">
                  <c:v>8.0000000000000002E-3</c:v>
                </c:pt>
                <c:pt idx="17">
                  <c:v>8.5000000000000006E-3</c:v>
                </c:pt>
                <c:pt idx="18">
                  <c:v>9.0000000000000011E-3</c:v>
                </c:pt>
                <c:pt idx="19">
                  <c:v>9.4999999999999998E-3</c:v>
                </c:pt>
                <c:pt idx="20">
                  <c:v>0.01</c:v>
                </c:pt>
                <c:pt idx="21">
                  <c:v>9.4999999999999998E-3</c:v>
                </c:pt>
                <c:pt idx="22">
                  <c:v>9.0000000000000011E-3</c:v>
                </c:pt>
                <c:pt idx="23">
                  <c:v>8.5000000000000006E-3</c:v>
                </c:pt>
                <c:pt idx="24">
                  <c:v>8.0000000000000002E-3</c:v>
                </c:pt>
                <c:pt idx="25">
                  <c:v>7.4999999999999997E-3</c:v>
                </c:pt>
                <c:pt idx="26">
                  <c:v>7.0000000000000001E-3</c:v>
                </c:pt>
                <c:pt idx="27">
                  <c:v>6.5000000000000006E-3</c:v>
                </c:pt>
                <c:pt idx="28">
                  <c:v>6.0000000000000001E-3</c:v>
                </c:pt>
                <c:pt idx="29">
                  <c:v>5.4999999999999997E-3</c:v>
                </c:pt>
                <c:pt idx="30">
                  <c:v>5.0000000000000001E-3</c:v>
                </c:pt>
                <c:pt idx="31">
                  <c:v>4.5000000000000005E-3</c:v>
                </c:pt>
                <c:pt idx="32">
                  <c:v>4.0000000000000001E-3</c:v>
                </c:pt>
                <c:pt idx="33">
                  <c:v>3.5000000000000001E-3</c:v>
                </c:pt>
                <c:pt idx="34">
                  <c:v>3.0000000000000001E-3</c:v>
                </c:pt>
                <c:pt idx="35">
                  <c:v>2.5000000000000001E-3</c:v>
                </c:pt>
                <c:pt idx="36">
                  <c:v>2E-3</c:v>
                </c:pt>
                <c:pt idx="37">
                  <c:v>1.5E-3</c:v>
                </c:pt>
                <c:pt idx="38">
                  <c:v>1E-3</c:v>
                </c:pt>
                <c:pt idx="39">
                  <c:v>5.0000000000000001E-4</c:v>
                </c:pt>
                <c:pt idx="40">
                  <c:v>0</c:v>
                </c:pt>
                <c:pt idx="41">
                  <c:v>-5.0000000000000001E-4</c:v>
                </c:pt>
                <c:pt idx="42">
                  <c:v>-1E-3</c:v>
                </c:pt>
                <c:pt idx="43">
                  <c:v>-1.5E-3</c:v>
                </c:pt>
                <c:pt idx="44">
                  <c:v>-2E-3</c:v>
                </c:pt>
                <c:pt idx="45">
                  <c:v>-2.5000000000000001E-3</c:v>
                </c:pt>
                <c:pt idx="46">
                  <c:v>-3.0000000000000001E-3</c:v>
                </c:pt>
                <c:pt idx="47">
                  <c:v>-3.5000000000000001E-3</c:v>
                </c:pt>
                <c:pt idx="48">
                  <c:v>-4.0000000000000001E-3</c:v>
                </c:pt>
                <c:pt idx="49">
                  <c:v>-4.5000000000000005E-3</c:v>
                </c:pt>
                <c:pt idx="50">
                  <c:v>-5.0000000000000001E-3</c:v>
                </c:pt>
                <c:pt idx="51">
                  <c:v>-5.4999999999999997E-3</c:v>
                </c:pt>
                <c:pt idx="52">
                  <c:v>-6.0000000000000001E-3</c:v>
                </c:pt>
                <c:pt idx="53">
                  <c:v>-6.5000000000000006E-3</c:v>
                </c:pt>
                <c:pt idx="54">
                  <c:v>-7.0000000000000001E-3</c:v>
                </c:pt>
                <c:pt idx="55">
                  <c:v>-7.4999999999999997E-3</c:v>
                </c:pt>
                <c:pt idx="56">
                  <c:v>-8.0000000000000002E-3</c:v>
                </c:pt>
                <c:pt idx="57">
                  <c:v>-8.5000000000000006E-3</c:v>
                </c:pt>
                <c:pt idx="58">
                  <c:v>-9.0000000000000011E-3</c:v>
                </c:pt>
                <c:pt idx="59">
                  <c:v>-9.4999999999999998E-3</c:v>
                </c:pt>
                <c:pt idx="60">
                  <c:v>-0.01</c:v>
                </c:pt>
                <c:pt idx="61">
                  <c:v>-9.4999999999999998E-3</c:v>
                </c:pt>
                <c:pt idx="62">
                  <c:v>-9.0000000000000011E-3</c:v>
                </c:pt>
                <c:pt idx="63">
                  <c:v>-8.5000000000000006E-3</c:v>
                </c:pt>
                <c:pt idx="64">
                  <c:v>-8.0000000000000002E-3</c:v>
                </c:pt>
                <c:pt idx="65">
                  <c:v>-7.4999999999999997E-3</c:v>
                </c:pt>
                <c:pt idx="66">
                  <c:v>-7.0000000000000001E-3</c:v>
                </c:pt>
                <c:pt idx="67">
                  <c:v>-6.5000000000000006E-3</c:v>
                </c:pt>
                <c:pt idx="68">
                  <c:v>-6.0000000000000001E-3</c:v>
                </c:pt>
                <c:pt idx="69">
                  <c:v>-5.4999999999999997E-3</c:v>
                </c:pt>
                <c:pt idx="70">
                  <c:v>-5.0000000000000001E-3</c:v>
                </c:pt>
                <c:pt idx="71">
                  <c:v>-4.5000000000000005E-3</c:v>
                </c:pt>
                <c:pt idx="72">
                  <c:v>-4.0000000000000001E-3</c:v>
                </c:pt>
                <c:pt idx="73">
                  <c:v>-3.5000000000000001E-3</c:v>
                </c:pt>
                <c:pt idx="74">
                  <c:v>-3.0000000000000001E-3</c:v>
                </c:pt>
                <c:pt idx="75">
                  <c:v>-2.5000000000000001E-3</c:v>
                </c:pt>
                <c:pt idx="76">
                  <c:v>-2E-3</c:v>
                </c:pt>
                <c:pt idx="77">
                  <c:v>-1.5E-3</c:v>
                </c:pt>
                <c:pt idx="78">
                  <c:v>-1E-3</c:v>
                </c:pt>
                <c:pt idx="79">
                  <c:v>-5.0000000000000001E-4</c:v>
                </c:pt>
                <c:pt idx="80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8B0B-4FEE-8FC6-D8B61E96A0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0699200"/>
        <c:axId val="530701944"/>
      </c:scatterChart>
      <c:valAx>
        <c:axId val="530699200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 b="1" dirty="0" smtClean="0"/>
                  <a:t>Time (s)</a:t>
                </a:r>
                <a:endParaRPr lang="en-IN" sz="1600" b="1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0701944"/>
        <c:crosses val="autoZero"/>
        <c:crossBetween val="midCat"/>
      </c:valAx>
      <c:valAx>
        <c:axId val="530701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b="1" dirty="0" smtClean="0"/>
                  <a:t>Angular</a:t>
                </a:r>
                <a:r>
                  <a:rPr lang="en-US" sz="1600" b="1" baseline="0" dirty="0" smtClean="0"/>
                  <a:t> Velocity (r/s)</a:t>
                </a:r>
                <a:endParaRPr lang="en-IN" sz="1600" b="1" dirty="0"/>
              </a:p>
            </c:rich>
          </c:tx>
          <c:layout>
            <c:manualLayout>
              <c:xMode val="edge"/>
              <c:yMode val="edge"/>
              <c:x val="5.390312847097295E-2"/>
              <c:y val="3.4328205128205128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06992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gif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8.png>
</file>

<file path=ppt/media/image39.png>
</file>

<file path=ppt/media/image4.png>
</file>

<file path=ppt/media/image40.png>
</file>

<file path=ppt/media/image41.gi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408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0181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8543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6919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688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2425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1467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151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300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7808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6454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8D858-CB49-4821-9E6D-BC55E265C81D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BE7B3-D4CC-40F1-B931-5CCEE79FB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4656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gif"/><Relationship Id="rId5" Type="http://schemas.openxmlformats.org/officeDocument/2006/relationships/image" Target="../media/image4.png"/><Relationship Id="rId10" Type="http://schemas.openxmlformats.org/officeDocument/2006/relationships/image" Target="../media/image9.gi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17" Type="http://schemas.openxmlformats.org/officeDocument/2006/relationships/image" Target="../media/image28.png"/><Relationship Id="rId2" Type="http://schemas.openxmlformats.org/officeDocument/2006/relationships/image" Target="../media/image13.png"/><Relationship Id="rId16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19" Type="http://schemas.openxmlformats.org/officeDocument/2006/relationships/image" Target="../media/image30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12" Type="http://schemas.openxmlformats.org/officeDocument/2006/relationships/image" Target="../media/image41.gi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0" Type="http://schemas.openxmlformats.org/officeDocument/2006/relationships/image" Target="../media/image39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41.gif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png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46.png"/><Relationship Id="rId7" Type="http://schemas.openxmlformats.org/officeDocument/2006/relationships/image" Target="../media/image34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47.png"/><Relationship Id="rId9" Type="http://schemas.openxmlformats.org/officeDocument/2006/relationships/image" Target="../media/image4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89601" y="786965"/>
            <a:ext cx="8788872" cy="3860797"/>
            <a:chOff x="3285853" y="1204059"/>
            <a:chExt cx="8788872" cy="3860797"/>
          </a:xfrm>
        </p:grpSpPr>
        <p:grpSp>
          <p:nvGrpSpPr>
            <p:cNvPr id="5" name="Group 4"/>
            <p:cNvGrpSpPr/>
            <p:nvPr/>
          </p:nvGrpSpPr>
          <p:grpSpPr>
            <a:xfrm>
              <a:off x="3285853" y="1731647"/>
              <a:ext cx="8788872" cy="3333209"/>
              <a:chOff x="3348288" y="1524393"/>
              <a:chExt cx="9778265" cy="3708439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3348288" y="1524393"/>
                <a:ext cx="7354577" cy="3708439"/>
                <a:chOff x="3207611" y="1195129"/>
                <a:chExt cx="7354577" cy="3708439"/>
              </a:xfrm>
            </p:grpSpPr>
            <p:grpSp>
              <p:nvGrpSpPr>
                <p:cNvPr id="10" name="Group 9"/>
                <p:cNvGrpSpPr/>
                <p:nvPr/>
              </p:nvGrpSpPr>
              <p:grpSpPr>
                <a:xfrm>
                  <a:off x="5679954" y="1215899"/>
                  <a:ext cx="4882234" cy="3687669"/>
                  <a:chOff x="7165676" y="1203725"/>
                  <a:chExt cx="4882234" cy="3687669"/>
                </a:xfrm>
              </p:grpSpPr>
              <p:grpSp>
                <p:nvGrpSpPr>
                  <p:cNvPr id="14" name="Group 13"/>
                  <p:cNvGrpSpPr/>
                  <p:nvPr/>
                </p:nvGrpSpPr>
                <p:grpSpPr>
                  <a:xfrm>
                    <a:off x="7165676" y="1203725"/>
                    <a:ext cx="2411740" cy="3678751"/>
                    <a:chOff x="3474667" y="1438523"/>
                    <a:chExt cx="2411740" cy="3678751"/>
                  </a:xfrm>
                </p:grpSpPr>
                <p:pic>
                  <p:nvPicPr>
                    <p:cNvPr id="18" name="Picture 17"/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3474924" y="1438523"/>
                      <a:ext cx="2411483" cy="180000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9" name="Picture 18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3474667" y="3317274"/>
                      <a:ext cx="2411483" cy="180000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5" name="Group 14"/>
                  <p:cNvGrpSpPr/>
                  <p:nvPr/>
                </p:nvGrpSpPr>
                <p:grpSpPr>
                  <a:xfrm>
                    <a:off x="9600983" y="1203726"/>
                    <a:ext cx="2446927" cy="3687668"/>
                    <a:chOff x="3393889" y="1438524"/>
                    <a:chExt cx="2446927" cy="3687668"/>
                  </a:xfrm>
                </p:grpSpPr>
                <p:pic>
                  <p:nvPicPr>
                    <p:cNvPr id="16" name="Picture 15"/>
                    <p:cNvPicPr>
                      <a:picLocks noChangeAspect="1"/>
                    </p:cNvPicPr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3429333" y="1438524"/>
                      <a:ext cx="2411483" cy="180000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7" name="Picture 16"/>
                    <p:cNvPicPr>
                      <a:picLocks noChangeAspect="1"/>
                    </p:cNvPicPr>
                    <p:nvPr/>
                  </p:nvPicPr>
                  <p:blipFill>
                    <a:blip r:embed="rId5"/>
                    <a:stretch>
                      <a:fillRect/>
                    </a:stretch>
                  </p:blipFill>
                  <p:spPr>
                    <a:xfrm>
                      <a:off x="3393889" y="3326192"/>
                      <a:ext cx="2411483" cy="1800000"/>
                    </a:xfrm>
                    <a:prstGeom prst="rect">
                      <a:avLst/>
                    </a:prstGeom>
                  </p:spPr>
                </p:pic>
              </p:grpSp>
            </p:grpSp>
            <p:grpSp>
              <p:nvGrpSpPr>
                <p:cNvPr id="11" name="Group 10"/>
                <p:cNvGrpSpPr/>
                <p:nvPr/>
              </p:nvGrpSpPr>
              <p:grpSpPr>
                <a:xfrm>
                  <a:off x="3207611" y="1195129"/>
                  <a:ext cx="2444600" cy="3708438"/>
                  <a:chOff x="3273872" y="1438524"/>
                  <a:chExt cx="2444600" cy="3708438"/>
                </a:xfrm>
              </p:grpSpPr>
              <p:pic>
                <p:nvPicPr>
                  <p:cNvPr id="12" name="Picture 11"/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3273872" y="1438524"/>
                    <a:ext cx="2411483" cy="1800000"/>
                  </a:xfrm>
                  <a:prstGeom prst="rect">
                    <a:avLst/>
                  </a:prstGeom>
                </p:spPr>
              </p:pic>
              <p:pic>
                <p:nvPicPr>
                  <p:cNvPr id="13" name="Picture 12"/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3306988" y="3346962"/>
                    <a:ext cx="2411484" cy="1800000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715070" y="1545164"/>
                <a:ext cx="2411483" cy="1800000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15069" y="3399246"/>
                <a:ext cx="2411483" cy="1800000"/>
              </a:xfrm>
              <a:prstGeom prst="rect">
                <a:avLst/>
              </a:prstGeom>
            </p:spPr>
          </p:pic>
        </p:grpSp>
        <p:sp>
          <p:nvSpPr>
            <p:cNvPr id="6" name="TextBox 5"/>
            <p:cNvSpPr txBox="1"/>
            <p:nvPr/>
          </p:nvSpPr>
          <p:spPr>
            <a:xfrm>
              <a:off x="3632316" y="1204059"/>
              <a:ext cx="84208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Summary of different solutions with the Basic Stick-Slip model in the Literature Survey</a:t>
              </a:r>
              <a:endParaRPr lang="en-IN" b="1" dirty="0"/>
            </a:p>
          </p:txBody>
        </p:sp>
      </p:grpSp>
      <p:sp>
        <p:nvSpPr>
          <p:cNvPr id="20" name="Oval 19"/>
          <p:cNvSpPr/>
          <p:nvPr/>
        </p:nvSpPr>
        <p:spPr>
          <a:xfrm>
            <a:off x="8819149" y="1804277"/>
            <a:ext cx="852854" cy="852854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1" name="Curved Connector 20"/>
          <p:cNvCxnSpPr>
            <a:stCxn id="20" idx="0"/>
          </p:cNvCxnSpPr>
          <p:nvPr/>
        </p:nvCxnSpPr>
        <p:spPr>
          <a:xfrm rot="5400000" flipH="1" flipV="1">
            <a:off x="9441902" y="1435189"/>
            <a:ext cx="172763" cy="565415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8049867" y="4774014"/>
            <a:ext cx="2868640" cy="1165384"/>
            <a:chOff x="9205546" y="5306929"/>
            <a:chExt cx="2868640" cy="1165384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5546" y="5306929"/>
              <a:ext cx="2868640" cy="1165384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9418830" y="5312905"/>
              <a:ext cx="856004" cy="2769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Limit Cycle</a:t>
              </a:r>
              <a:endParaRPr lang="en-IN" sz="12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062390" y="4686232"/>
            <a:ext cx="2983236" cy="1278818"/>
            <a:chOff x="3145002" y="5118290"/>
            <a:chExt cx="2983236" cy="1278818"/>
          </a:xfrm>
        </p:grpSpPr>
        <p:grpSp>
          <p:nvGrpSpPr>
            <p:cNvPr id="26" name="Group 25"/>
            <p:cNvGrpSpPr/>
            <p:nvPr/>
          </p:nvGrpSpPr>
          <p:grpSpPr>
            <a:xfrm>
              <a:off x="3145002" y="5118290"/>
              <a:ext cx="2983236" cy="1278818"/>
              <a:chOff x="3145002" y="5215096"/>
              <a:chExt cx="2983236" cy="1278818"/>
            </a:xfrm>
          </p:grpSpPr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64034" y="5215096"/>
                <a:ext cx="2664204" cy="1278818"/>
              </a:xfrm>
              <a:prstGeom prst="rect">
                <a:avLst/>
              </a:prstGeom>
            </p:spPr>
          </p:pic>
          <p:sp>
            <p:nvSpPr>
              <p:cNvPr id="30" name="TextBox 29"/>
              <p:cNvSpPr txBox="1"/>
              <p:nvPr/>
            </p:nvSpPr>
            <p:spPr>
              <a:xfrm>
                <a:off x="3145002" y="5274921"/>
                <a:ext cx="1122167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Stable Solution</a:t>
                </a:r>
                <a:endParaRPr lang="en-IN" sz="1200" dirty="0"/>
              </a:p>
            </p:txBody>
          </p:sp>
        </p:grpSp>
        <p:sp>
          <p:nvSpPr>
            <p:cNvPr id="27" name="Right Arrow 26"/>
            <p:cNvSpPr/>
            <p:nvPr/>
          </p:nvSpPr>
          <p:spPr>
            <a:xfrm>
              <a:off x="3980347" y="6026815"/>
              <a:ext cx="1055077" cy="184638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35424" y="5888301"/>
              <a:ext cx="2022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V</a:t>
              </a:r>
              <a:endParaRPr lang="en-IN" sz="2400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41672" y="842992"/>
            <a:ext cx="2769295" cy="5074916"/>
            <a:chOff x="337924" y="1260086"/>
            <a:chExt cx="2769295" cy="5074916"/>
          </a:xfrm>
        </p:grpSpPr>
        <p:grpSp>
          <p:nvGrpSpPr>
            <p:cNvPr id="32" name="Group 31"/>
            <p:cNvGrpSpPr/>
            <p:nvPr/>
          </p:nvGrpSpPr>
          <p:grpSpPr>
            <a:xfrm>
              <a:off x="337924" y="4019274"/>
              <a:ext cx="2769295" cy="2315728"/>
              <a:chOff x="171181" y="1343958"/>
              <a:chExt cx="2769295" cy="2315728"/>
            </a:xfrm>
          </p:grpSpPr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71181" y="1343958"/>
                <a:ext cx="2769295" cy="1764071"/>
              </a:xfrm>
              <a:prstGeom prst="rect">
                <a:avLst/>
              </a:prstGeom>
            </p:spPr>
          </p:pic>
          <p:sp>
            <p:nvSpPr>
              <p:cNvPr id="36" name="TextBox 35"/>
              <p:cNvSpPr txBox="1"/>
              <p:nvPr/>
            </p:nvSpPr>
            <p:spPr>
              <a:xfrm>
                <a:off x="450693" y="3290354"/>
                <a:ext cx="2247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/>
                  <a:t>Basic Stick Slip Model</a:t>
                </a:r>
                <a:endParaRPr lang="en-IN" b="1" dirty="0"/>
              </a:p>
            </p:txBody>
          </p:sp>
        </p:grp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49268" y="1260086"/>
              <a:ext cx="1384065" cy="1633787"/>
            </a:xfrm>
            <a:prstGeom prst="rect">
              <a:avLst/>
            </a:prstGeom>
          </p:spPr>
        </p:pic>
        <p:sp>
          <p:nvSpPr>
            <p:cNvPr id="34" name="Down Arrow 33"/>
            <p:cNvSpPr/>
            <p:nvPr/>
          </p:nvSpPr>
          <p:spPr>
            <a:xfrm>
              <a:off x="1578941" y="3126826"/>
              <a:ext cx="287260" cy="57994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7" name="5-Point Star 36"/>
          <p:cNvSpPr/>
          <p:nvPr/>
        </p:nvSpPr>
        <p:spPr>
          <a:xfrm>
            <a:off x="11527179" y="3205337"/>
            <a:ext cx="167054" cy="167054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223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9482" y="1141335"/>
            <a:ext cx="3780000" cy="4356000"/>
            <a:chOff x="146174" y="1188867"/>
            <a:chExt cx="4822968" cy="5563101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4320" y="1188867"/>
              <a:ext cx="2411483" cy="18000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29512" y="1230126"/>
              <a:ext cx="2411483" cy="1800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4323" y="3091047"/>
              <a:ext cx="2411483" cy="1800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6174" y="4951968"/>
              <a:ext cx="2411484" cy="18000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57659" y="4951967"/>
              <a:ext cx="2411483" cy="1800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57659" y="3091048"/>
              <a:ext cx="2411483" cy="1800000"/>
            </a:xfrm>
            <a:prstGeom prst="rect">
              <a:avLst/>
            </a:prstGeom>
          </p:spPr>
        </p:pic>
      </p:grpSp>
      <p:cxnSp>
        <p:nvCxnSpPr>
          <p:cNvPr id="9" name="Straight Connector 8"/>
          <p:cNvCxnSpPr/>
          <p:nvPr/>
        </p:nvCxnSpPr>
        <p:spPr>
          <a:xfrm>
            <a:off x="3973029" y="650436"/>
            <a:ext cx="0" cy="512302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4187090" y="1173641"/>
            <a:ext cx="3780000" cy="4356000"/>
            <a:chOff x="-1243413" y="-445445"/>
            <a:chExt cx="4847852" cy="5566542"/>
          </a:xfrm>
        </p:grpSpPr>
        <p:grpSp>
          <p:nvGrpSpPr>
            <p:cNvPr id="11" name="Group 10"/>
            <p:cNvGrpSpPr/>
            <p:nvPr/>
          </p:nvGrpSpPr>
          <p:grpSpPr>
            <a:xfrm>
              <a:off x="-1243413" y="-445445"/>
              <a:ext cx="2436369" cy="5566542"/>
              <a:chOff x="-1243413" y="-445445"/>
              <a:chExt cx="2436369" cy="5566542"/>
            </a:xfrm>
          </p:grpSpPr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233916" y="3321097"/>
                <a:ext cx="2411483" cy="1800000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1218527" y="1452789"/>
                <a:ext cx="2411483" cy="1800000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1243413" y="-445445"/>
                <a:ext cx="2411483" cy="1800000"/>
              </a:xfrm>
              <a:prstGeom prst="rect">
                <a:avLst/>
              </a:prstGeom>
            </p:spPr>
          </p:pic>
        </p:grpSp>
        <p:grpSp>
          <p:nvGrpSpPr>
            <p:cNvPr id="12" name="Group 11"/>
            <p:cNvGrpSpPr/>
            <p:nvPr/>
          </p:nvGrpSpPr>
          <p:grpSpPr>
            <a:xfrm>
              <a:off x="1131125" y="-428747"/>
              <a:ext cx="2473314" cy="5549844"/>
              <a:chOff x="1131125" y="-428747"/>
              <a:chExt cx="2473314" cy="5549844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49857" y="3321097"/>
                <a:ext cx="2411483" cy="18000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92956" y="1442050"/>
                <a:ext cx="2411483" cy="1800000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31125" y="-428747"/>
                <a:ext cx="2411483" cy="1800000"/>
              </a:xfrm>
              <a:prstGeom prst="rect">
                <a:avLst/>
              </a:prstGeom>
            </p:spPr>
          </p:pic>
        </p:grpSp>
      </p:grpSp>
      <p:cxnSp>
        <p:nvCxnSpPr>
          <p:cNvPr id="19" name="Straight Connector 18"/>
          <p:cNvCxnSpPr/>
          <p:nvPr/>
        </p:nvCxnSpPr>
        <p:spPr>
          <a:xfrm>
            <a:off x="7981553" y="650436"/>
            <a:ext cx="0" cy="512302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8136092" y="1211260"/>
            <a:ext cx="3878080" cy="4562203"/>
            <a:chOff x="8250893" y="1724607"/>
            <a:chExt cx="3878080" cy="4562203"/>
          </a:xfrm>
        </p:grpSpPr>
        <p:grpSp>
          <p:nvGrpSpPr>
            <p:cNvPr id="21" name="Group 20"/>
            <p:cNvGrpSpPr/>
            <p:nvPr/>
          </p:nvGrpSpPr>
          <p:grpSpPr>
            <a:xfrm>
              <a:off x="8250893" y="1724607"/>
              <a:ext cx="3878080" cy="2872450"/>
              <a:chOff x="8637274" y="1570385"/>
              <a:chExt cx="4511839" cy="3426201"/>
            </a:xfrm>
          </p:grpSpPr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674455" y="1570385"/>
                <a:ext cx="2281524" cy="1674664"/>
              </a:xfrm>
              <a:prstGeom prst="rect">
                <a:avLst/>
              </a:prstGeom>
            </p:spPr>
          </p:pic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867589" y="1571878"/>
                <a:ext cx="2281524" cy="1674664"/>
              </a:xfrm>
              <a:prstGeom prst="rect">
                <a:avLst/>
              </a:prstGeom>
            </p:spPr>
          </p:pic>
          <p:pic>
            <p:nvPicPr>
              <p:cNvPr id="27" name="Picture 26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637274" y="3321922"/>
                <a:ext cx="2281523" cy="1674664"/>
              </a:xfrm>
              <a:prstGeom prst="rect">
                <a:avLst/>
              </a:prstGeom>
            </p:spPr>
          </p:pic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867589" y="3314434"/>
                <a:ext cx="2281524" cy="1674664"/>
              </a:xfrm>
              <a:prstGeom prst="rect">
                <a:avLst/>
              </a:prstGeom>
            </p:spPr>
          </p:pic>
        </p:grpSp>
        <p:grpSp>
          <p:nvGrpSpPr>
            <p:cNvPr id="22" name="Group 21"/>
            <p:cNvGrpSpPr/>
            <p:nvPr/>
          </p:nvGrpSpPr>
          <p:grpSpPr>
            <a:xfrm>
              <a:off x="8250894" y="4809189"/>
              <a:ext cx="3834490" cy="1477621"/>
              <a:chOff x="8198269" y="4792125"/>
              <a:chExt cx="4364528" cy="1588457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198269" y="4792125"/>
                <a:ext cx="2164078" cy="1588457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398720" y="4792125"/>
                <a:ext cx="2164077" cy="1588457"/>
              </a:xfrm>
              <a:prstGeom prst="rect">
                <a:avLst/>
              </a:prstGeom>
            </p:spPr>
          </p:pic>
        </p:grpSp>
      </p:grpSp>
      <p:cxnSp>
        <p:nvCxnSpPr>
          <p:cNvPr id="29" name="Straight Connector 28"/>
          <p:cNvCxnSpPr/>
          <p:nvPr/>
        </p:nvCxnSpPr>
        <p:spPr>
          <a:xfrm>
            <a:off x="8140386" y="4184518"/>
            <a:ext cx="3913505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7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66586" y="1389743"/>
            <a:ext cx="10663504" cy="4139541"/>
            <a:chOff x="834502" y="1664130"/>
            <a:chExt cx="10663504" cy="4139541"/>
          </a:xfrm>
        </p:grpSpPr>
        <p:sp>
          <p:nvSpPr>
            <p:cNvPr id="3" name="TextBox 2"/>
            <p:cNvSpPr txBox="1"/>
            <p:nvPr/>
          </p:nvSpPr>
          <p:spPr>
            <a:xfrm>
              <a:off x="834502" y="2872357"/>
              <a:ext cx="159798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Friction Stability</a:t>
              </a:r>
              <a:endParaRPr lang="en-IN" sz="3200" dirty="0"/>
            </a:p>
          </p:txBody>
        </p:sp>
        <p:sp>
          <p:nvSpPr>
            <p:cNvPr id="4" name="Up Arrow 3"/>
            <p:cNvSpPr/>
            <p:nvPr/>
          </p:nvSpPr>
          <p:spPr>
            <a:xfrm>
              <a:off x="2547891" y="2993087"/>
              <a:ext cx="488272" cy="807868"/>
            </a:xfrm>
            <a:prstGeom prst="upArrow">
              <a:avLst/>
            </a:prstGeom>
            <a:solidFill>
              <a:srgbClr val="66FF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5336126" y="1664130"/>
              <a:ext cx="6161880" cy="4139541"/>
              <a:chOff x="5319712" y="1779539"/>
              <a:chExt cx="6161880" cy="4139541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5319712" y="1779539"/>
                <a:ext cx="227697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/>
                  <a:t>Disc Velocity</a:t>
                </a:r>
                <a:endParaRPr lang="en-IN" sz="3200" dirty="0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5319712" y="2656702"/>
                <a:ext cx="341792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/>
                  <a:t>Brake Pad Damping</a:t>
                </a:r>
                <a:endParaRPr lang="en-IN" sz="3200" dirty="0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5319712" y="3539209"/>
                <a:ext cx="616188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/>
                  <a:t>Static to Dynamic friction difference</a:t>
                </a:r>
                <a:endParaRPr lang="en-IN" sz="3200" dirty="0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5319712" y="4437802"/>
                <a:ext cx="503593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/>
                  <a:t>Axle Shaft Torsional Damping</a:t>
                </a:r>
                <a:endParaRPr lang="en-IN" sz="3200" dirty="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5336126" y="5334305"/>
                <a:ext cx="501951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 smtClean="0"/>
                  <a:t>Transverse damping of Shims</a:t>
                </a:r>
                <a:endParaRPr lang="en-IN" sz="3200" dirty="0"/>
              </a:p>
            </p:txBody>
          </p:sp>
        </p:grpSp>
        <p:sp>
          <p:nvSpPr>
            <p:cNvPr id="6" name="Up Arrow 5"/>
            <p:cNvSpPr/>
            <p:nvPr/>
          </p:nvSpPr>
          <p:spPr>
            <a:xfrm>
              <a:off x="4837917" y="1755210"/>
              <a:ext cx="282116" cy="466773"/>
            </a:xfrm>
            <a:prstGeom prst="upArrow">
              <a:avLst/>
            </a:prstGeom>
            <a:solidFill>
              <a:srgbClr val="66FF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Up Arrow 6"/>
            <p:cNvSpPr/>
            <p:nvPr/>
          </p:nvSpPr>
          <p:spPr>
            <a:xfrm>
              <a:off x="4837917" y="2530240"/>
              <a:ext cx="282116" cy="466773"/>
            </a:xfrm>
            <a:prstGeom prst="upArrow">
              <a:avLst/>
            </a:prstGeom>
            <a:solidFill>
              <a:srgbClr val="66FF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Up Arrow 7"/>
            <p:cNvSpPr/>
            <p:nvPr/>
          </p:nvSpPr>
          <p:spPr>
            <a:xfrm>
              <a:off x="4837917" y="4343355"/>
              <a:ext cx="282116" cy="466773"/>
            </a:xfrm>
            <a:prstGeom prst="upArrow">
              <a:avLst/>
            </a:prstGeom>
            <a:solidFill>
              <a:srgbClr val="66FF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Up Arrow 8"/>
            <p:cNvSpPr/>
            <p:nvPr/>
          </p:nvSpPr>
          <p:spPr>
            <a:xfrm>
              <a:off x="4837917" y="5277896"/>
              <a:ext cx="282116" cy="466773"/>
            </a:xfrm>
            <a:prstGeom prst="upArrow">
              <a:avLst/>
            </a:prstGeom>
            <a:solidFill>
              <a:srgbClr val="66FF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Up Arrow 9"/>
            <p:cNvSpPr/>
            <p:nvPr/>
          </p:nvSpPr>
          <p:spPr>
            <a:xfrm rot="10800000">
              <a:off x="4837917" y="3482801"/>
              <a:ext cx="282116" cy="466773"/>
            </a:xfrm>
            <a:prstGeom prst="up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6" name="Right Arrow 15"/>
          <p:cNvSpPr/>
          <p:nvPr/>
        </p:nvSpPr>
        <p:spPr>
          <a:xfrm>
            <a:off x="3725195" y="3091534"/>
            <a:ext cx="630314" cy="2337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353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1454" y="778293"/>
            <a:ext cx="24099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LuGre</a:t>
            </a:r>
            <a:r>
              <a:rPr lang="en-US" sz="2000" b="1" dirty="0" smtClean="0"/>
              <a:t> Friction model</a:t>
            </a:r>
            <a:endParaRPr lang="en-IN" sz="2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13820" y="1384234"/>
            <a:ext cx="1641746" cy="1302541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74624" y="4087161"/>
            <a:ext cx="3834973" cy="1817688"/>
            <a:chOff x="260324" y="4305826"/>
            <a:chExt cx="3834973" cy="181768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324" y="4305826"/>
              <a:ext cx="2921625" cy="252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0325" y="4762748"/>
              <a:ext cx="2043615" cy="61064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0325" y="5478635"/>
              <a:ext cx="3834972" cy="644879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185414" y="3411137"/>
            <a:ext cx="31434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Friction Torque Formulation</a:t>
            </a:r>
            <a:endParaRPr lang="en-IN" sz="20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624" y="1315187"/>
            <a:ext cx="2556840" cy="2021434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4624754" y="776721"/>
            <a:ext cx="0" cy="51281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807923" y="784388"/>
            <a:ext cx="6847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Relative speed between the two surfaces is zero at steady rotor speed</a:t>
            </a:r>
            <a:endParaRPr lang="en-IN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4947861" y="1295986"/>
            <a:ext cx="4451588" cy="288238"/>
            <a:chOff x="4856423" y="1625126"/>
            <a:chExt cx="4451588" cy="288238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56423" y="1648524"/>
              <a:ext cx="4451588" cy="241442"/>
            </a:xfrm>
            <a:prstGeom prst="rect">
              <a:avLst/>
            </a:prstGeom>
          </p:spPr>
        </p:pic>
        <p:cxnSp>
          <p:nvCxnSpPr>
            <p:cNvPr id="14" name="Straight Arrow Connector 13"/>
            <p:cNvCxnSpPr/>
            <p:nvPr/>
          </p:nvCxnSpPr>
          <p:spPr>
            <a:xfrm flipV="1">
              <a:off x="7348835" y="1625126"/>
              <a:ext cx="288238" cy="2882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4928193" y="1848522"/>
            <a:ext cx="3729466" cy="1488099"/>
            <a:chOff x="4813893" y="2233533"/>
            <a:chExt cx="3729466" cy="148809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13893" y="2233533"/>
              <a:ext cx="2050134" cy="1488099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7039875" y="2674612"/>
              <a:ext cx="15034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Experimental Setup [8]</a:t>
              </a:r>
              <a:endParaRPr lang="en-IN" dirty="0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719207" y="1837043"/>
            <a:ext cx="34727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Angular acceleration is zero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Relative bristle deflection zero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Bristle Velocity is zero</a:t>
            </a:r>
            <a:endParaRPr lang="en-IN" dirty="0"/>
          </a:p>
        </p:txBody>
      </p:sp>
      <p:grpSp>
        <p:nvGrpSpPr>
          <p:cNvPr id="19" name="Group 18"/>
          <p:cNvGrpSpPr/>
          <p:nvPr/>
        </p:nvGrpSpPr>
        <p:grpSpPr>
          <a:xfrm>
            <a:off x="4874923" y="3466142"/>
            <a:ext cx="6536049" cy="485936"/>
            <a:chOff x="4892225" y="3996203"/>
            <a:chExt cx="6536049" cy="485936"/>
          </a:xfrm>
        </p:grpSpPr>
        <p:grpSp>
          <p:nvGrpSpPr>
            <p:cNvPr id="20" name="Group 19"/>
            <p:cNvGrpSpPr/>
            <p:nvPr/>
          </p:nvGrpSpPr>
          <p:grpSpPr>
            <a:xfrm>
              <a:off x="4892225" y="3996203"/>
              <a:ext cx="4020216" cy="485936"/>
              <a:chOff x="4869992" y="4173466"/>
              <a:chExt cx="4020216" cy="485936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4869992" y="4173466"/>
                <a:ext cx="2921625" cy="485936"/>
                <a:chOff x="4925612" y="4270061"/>
                <a:chExt cx="2921625" cy="485936"/>
              </a:xfrm>
            </p:grpSpPr>
            <p:pic>
              <p:nvPicPr>
                <p:cNvPr id="24" name="Picture 23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925612" y="4387029"/>
                  <a:ext cx="2921625" cy="252000"/>
                </a:xfrm>
                <a:prstGeom prst="rect">
                  <a:avLst/>
                </a:prstGeom>
              </p:spPr>
            </p:pic>
            <p:cxnSp>
              <p:nvCxnSpPr>
                <p:cNvPr id="25" name="Straight Arrow Connector 24"/>
                <p:cNvCxnSpPr/>
                <p:nvPr/>
              </p:nvCxnSpPr>
              <p:spPr>
                <a:xfrm flipV="1">
                  <a:off x="6444903" y="4270061"/>
                  <a:ext cx="299929" cy="485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Right Arrow 22"/>
              <p:cNvSpPr/>
              <p:nvPr/>
            </p:nvSpPr>
            <p:spPr>
              <a:xfrm>
                <a:off x="8290338" y="4290434"/>
                <a:ext cx="599870" cy="25200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285149" y="4110261"/>
              <a:ext cx="2143125" cy="257820"/>
            </a:xfrm>
            <a:prstGeom prst="rect">
              <a:avLst/>
            </a:prstGeom>
          </p:spPr>
        </p:pic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99449" y="3974848"/>
            <a:ext cx="2724189" cy="1983748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4745329" y="4100432"/>
            <a:ext cx="4465996" cy="1739542"/>
            <a:chOff x="4631029" y="4485443"/>
            <a:chExt cx="4465996" cy="1739542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721751" y="4884820"/>
              <a:ext cx="4375274" cy="612000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4631029" y="4485443"/>
              <a:ext cx="24188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/>
                <a:t>Friction Torque Estimation</a:t>
              </a:r>
              <a:endParaRPr lang="en-IN" sz="16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648833" y="5590263"/>
              <a:ext cx="22591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/>
                <a:t>Steady State Parameters</a:t>
              </a:r>
              <a:endParaRPr lang="en-IN" sz="1600" b="1" dirty="0"/>
            </a:p>
          </p:txBody>
        </p:sp>
        <p:pic>
          <p:nvPicPr>
            <p:cNvPr id="31" name="Picture 2" descr="https://latex.codecogs.com/gif.latex?%5CLARGE%20%5COmega_%7Bs%7D%20%3D%20%5BT_%7Bc%7D%2CT_%7Bs%7D%2C%5Comega_%7Bs%7D%2C%5Csigma_%7B2%7D%5D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0066" y="6008985"/>
              <a:ext cx="1633495" cy="21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81886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9526" y="1215358"/>
            <a:ext cx="3839037" cy="483050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746" y="1181977"/>
            <a:ext cx="2626094" cy="1960191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121656"/>
              </p:ext>
            </p:extLst>
          </p:nvPr>
        </p:nvGraphicFramePr>
        <p:xfrm>
          <a:off x="7924758" y="3241699"/>
          <a:ext cx="4076810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5963">
                  <a:extLst>
                    <a:ext uri="{9D8B030D-6E8A-4147-A177-3AD203B41FA5}">
                      <a16:colId xmlns:a16="http://schemas.microsoft.com/office/drawing/2014/main" val="1720537907"/>
                    </a:ext>
                  </a:extLst>
                </a:gridCol>
                <a:gridCol w="983979">
                  <a:extLst>
                    <a:ext uri="{9D8B030D-6E8A-4147-A177-3AD203B41FA5}">
                      <a16:colId xmlns:a16="http://schemas.microsoft.com/office/drawing/2014/main" val="1703321896"/>
                    </a:ext>
                  </a:extLst>
                </a:gridCol>
                <a:gridCol w="1356868">
                  <a:extLst>
                    <a:ext uri="{9D8B030D-6E8A-4147-A177-3AD203B41FA5}">
                      <a16:colId xmlns:a16="http://schemas.microsoft.com/office/drawing/2014/main" val="2427480918"/>
                    </a:ext>
                  </a:extLst>
                </a:gridCol>
              </a:tblGrid>
              <a:tr h="201935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Parameter</a:t>
                      </a:r>
                      <a:endParaRPr lang="en-IN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Paper (TVM)</a:t>
                      </a:r>
                      <a:endParaRPr lang="en-IN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OCTAVE code (DE)</a:t>
                      </a:r>
                      <a:endParaRPr lang="en-IN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0454388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Dynamic Torque </a:t>
                      </a:r>
                      <a:r>
                        <a:rPr lang="en-US" sz="1300" baseline="0" dirty="0" smtClean="0"/>
                        <a:t>(N-m)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6.975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4.352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309108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Static</a:t>
                      </a:r>
                      <a:r>
                        <a:rPr lang="en-US" sz="1300" baseline="0" dirty="0" smtClean="0"/>
                        <a:t> Torque </a:t>
                      </a:r>
                      <a:r>
                        <a:rPr lang="en-US" sz="1300" dirty="0" smtClean="0"/>
                        <a:t>(N-m)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8.558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8.802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4682301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Sigma_2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1.819</a:t>
                      </a:r>
                      <a:endParaRPr lang="en-IN" sz="13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6.416</a:t>
                      </a:r>
                      <a:endParaRPr lang="en-IN" sz="13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9155129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smtClean="0"/>
                        <a:t>Sliding Speed (r/s)</a:t>
                      </a:r>
                      <a:endParaRPr lang="en-IN" sz="13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0.06109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0.0613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7454136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Population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-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50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637689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Cross Over Probability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smtClean="0"/>
                        <a:t>-</a:t>
                      </a:r>
                      <a:endParaRPr lang="en-IN" sz="13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0.8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0866855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Selection</a:t>
                      </a:r>
                      <a:r>
                        <a:rPr lang="en-US" sz="1300" baseline="0" dirty="0" smtClean="0"/>
                        <a:t> Probability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-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0.85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1537142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Mutation Probability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-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-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918025"/>
                  </a:ext>
                </a:extLst>
              </a:tr>
            </a:tbl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339448" y="3674165"/>
            <a:ext cx="3134928" cy="2340000"/>
            <a:chOff x="9057072" y="1264240"/>
            <a:chExt cx="3134928" cy="23400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057072" y="1264240"/>
              <a:ext cx="3134928" cy="2340000"/>
            </a:xfrm>
            <a:prstGeom prst="rect">
              <a:avLst/>
            </a:prstGeom>
          </p:spPr>
        </p:pic>
        <p:sp>
          <p:nvSpPr>
            <p:cNvPr id="7" name="5-Point Star 6"/>
            <p:cNvSpPr/>
            <p:nvPr/>
          </p:nvSpPr>
          <p:spPr>
            <a:xfrm>
              <a:off x="9632936" y="1535275"/>
              <a:ext cx="149469" cy="149469"/>
            </a:xfrm>
            <a:prstGeom prst="star5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94703" y="871711"/>
            <a:ext cx="3537135" cy="2510621"/>
            <a:chOff x="108061" y="1139152"/>
            <a:chExt cx="3537135" cy="2510621"/>
          </a:xfrm>
        </p:grpSpPr>
        <p:grpSp>
          <p:nvGrpSpPr>
            <p:cNvPr id="9" name="Group 8"/>
            <p:cNvGrpSpPr/>
            <p:nvPr/>
          </p:nvGrpSpPr>
          <p:grpSpPr>
            <a:xfrm>
              <a:off x="108061" y="1929690"/>
              <a:ext cx="3537135" cy="1720083"/>
              <a:chOff x="87505" y="4621380"/>
              <a:chExt cx="3537135" cy="1720083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6140" y="5909463"/>
                <a:ext cx="3388500" cy="432000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8226" y="5138211"/>
                <a:ext cx="3446414" cy="216000"/>
              </a:xfrm>
              <a:prstGeom prst="rect">
                <a:avLst/>
              </a:prstGeom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87505" y="4621380"/>
                <a:ext cx="17038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/>
                  <a:t>Error Formulation</a:t>
                </a:r>
                <a:endParaRPr lang="en-IN" sz="1600" b="1" dirty="0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122067" y="5530565"/>
                <a:ext cx="18322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/>
                  <a:t>Objective Function</a:t>
                </a:r>
                <a:endParaRPr lang="en-IN" sz="1600" b="1" dirty="0"/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108061" y="1139152"/>
              <a:ext cx="22591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/>
                <a:t>Steady State Parameters</a:t>
              </a:r>
              <a:endParaRPr lang="en-IN" sz="1600" b="1" dirty="0"/>
            </a:p>
          </p:txBody>
        </p:sp>
      </p:grpSp>
      <p:cxnSp>
        <p:nvCxnSpPr>
          <p:cNvPr id="15" name="Straight Connector 14"/>
          <p:cNvCxnSpPr/>
          <p:nvPr/>
        </p:nvCxnSpPr>
        <p:spPr>
          <a:xfrm>
            <a:off x="3793150" y="886037"/>
            <a:ext cx="0" cy="51281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0544840" y="1510541"/>
            <a:ext cx="16471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G = 200</a:t>
            </a:r>
          </a:p>
          <a:p>
            <a:r>
              <a:rPr lang="en-US" sz="1600" dirty="0" smtClean="0"/>
              <a:t>Serial Computing</a:t>
            </a:r>
          </a:p>
          <a:p>
            <a:r>
              <a:rPr lang="en-US" sz="1600" dirty="0" smtClean="0"/>
              <a:t>Ram = 128 GB</a:t>
            </a:r>
          </a:p>
          <a:p>
            <a:r>
              <a:rPr lang="en-US" sz="1600" dirty="0" smtClean="0"/>
              <a:t>CPU = 2.4 GHz</a:t>
            </a:r>
          </a:p>
          <a:p>
            <a:r>
              <a:rPr lang="en-US" sz="1600" dirty="0" smtClean="0"/>
              <a:t>Time ~ 12.5 s</a:t>
            </a:r>
          </a:p>
          <a:p>
            <a:endParaRPr lang="en-IN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8636066" y="762880"/>
            <a:ext cx="1449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Repeatability</a:t>
            </a:r>
            <a:endParaRPr lang="en-IN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10515343" y="759280"/>
            <a:ext cx="1404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Computer</a:t>
            </a:r>
          </a:p>
          <a:p>
            <a:r>
              <a:rPr lang="en-US" b="1" dirty="0" smtClean="0"/>
              <a:t>Specification</a:t>
            </a:r>
            <a:endParaRPr lang="en-IN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4125366" y="807041"/>
            <a:ext cx="3227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Differential Evolution Algorithm</a:t>
            </a:r>
            <a:endParaRPr lang="en-IN" b="1" dirty="0"/>
          </a:p>
        </p:txBody>
      </p:sp>
      <p:pic>
        <p:nvPicPr>
          <p:cNvPr id="20" name="Picture 2" descr="https://latex.codecogs.com/gif.latex?%5CLARGE%20%5COmega_%7Bs%7D%20%3D%20%5BT_%7Bc%7D%2CT_%7Bs%7D%2C%5Comega_%7Bs%7D%2C%5Csigma_%7B2%7D%5D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04" y="1309796"/>
            <a:ext cx="1633495" cy="2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6900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40939" y="948600"/>
            <a:ext cx="3941558" cy="4951412"/>
            <a:chOff x="140864" y="1237358"/>
            <a:chExt cx="3941558" cy="4951412"/>
          </a:xfrm>
        </p:grpSpPr>
        <p:grpSp>
          <p:nvGrpSpPr>
            <p:cNvPr id="3" name="Group 2"/>
            <p:cNvGrpSpPr/>
            <p:nvPr/>
          </p:nvGrpSpPr>
          <p:grpSpPr>
            <a:xfrm>
              <a:off x="156728" y="3678149"/>
              <a:ext cx="3537135" cy="2510621"/>
              <a:chOff x="140864" y="1176511"/>
              <a:chExt cx="3537135" cy="2510621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9499" y="3255132"/>
                <a:ext cx="3388500" cy="432000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585" y="2483880"/>
                <a:ext cx="3446414" cy="216000"/>
              </a:xfrm>
              <a:prstGeom prst="rect">
                <a:avLst/>
              </a:prstGeom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140864" y="1967049"/>
                <a:ext cx="17038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/>
                  <a:t>Error Formulation</a:t>
                </a:r>
                <a:endParaRPr lang="en-IN" sz="1600" b="1" dirty="0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175426" y="2876234"/>
                <a:ext cx="18322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/>
                  <a:t>Objective Function</a:t>
                </a:r>
                <a:endParaRPr lang="en-IN" sz="1600" b="1" dirty="0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140864" y="1176511"/>
                <a:ext cx="19410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/>
                  <a:t>Dynamic Parameters</a:t>
                </a:r>
                <a:endParaRPr lang="en-IN" sz="1600" b="1" dirty="0"/>
              </a:p>
            </p:txBody>
          </p:sp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3236" y="1623023"/>
                <a:ext cx="1148063" cy="234000"/>
              </a:xfrm>
              <a:prstGeom prst="rect">
                <a:avLst/>
              </a:prstGeom>
            </p:spPr>
          </p:pic>
        </p:grpSp>
        <p:grpSp>
          <p:nvGrpSpPr>
            <p:cNvPr id="4" name="Group 3"/>
            <p:cNvGrpSpPr/>
            <p:nvPr/>
          </p:nvGrpSpPr>
          <p:grpSpPr>
            <a:xfrm>
              <a:off x="247449" y="1786137"/>
              <a:ext cx="3834973" cy="1817688"/>
              <a:chOff x="260324" y="4305826"/>
              <a:chExt cx="3834973" cy="1817688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0324" y="4305826"/>
                <a:ext cx="2921625" cy="252000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0325" y="4762748"/>
                <a:ext cx="2043615" cy="610642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0325" y="5478635"/>
                <a:ext cx="3834972" cy="644879"/>
              </a:xfrm>
              <a:prstGeom prst="rect">
                <a:avLst/>
              </a:prstGeom>
            </p:spPr>
          </p:pic>
        </p:grpSp>
        <p:sp>
          <p:nvSpPr>
            <p:cNvPr id="5" name="TextBox 4"/>
            <p:cNvSpPr txBox="1"/>
            <p:nvPr/>
          </p:nvSpPr>
          <p:spPr>
            <a:xfrm>
              <a:off x="140864" y="1237358"/>
              <a:ext cx="255646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/>
                <a:t>Friction Torque Formulation</a:t>
              </a:r>
              <a:endParaRPr lang="en-IN" sz="1600" b="1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429658" y="3733882"/>
            <a:ext cx="360799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dirty="0" smtClean="0"/>
              <a:t>In the literature, torque is given as input and velocity is measured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dirty="0" smtClean="0"/>
              <a:t>We are measuring friction hysteresis by velocity cycle input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dirty="0" smtClean="0"/>
              <a:t>Measurement to be taken in pre-sliding region</a:t>
            </a:r>
            <a:endParaRPr lang="en-IN" sz="16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5649615" y="1679072"/>
            <a:ext cx="2633657" cy="1500162"/>
            <a:chOff x="4999892" y="1487048"/>
            <a:chExt cx="2633657" cy="1500162"/>
          </a:xfrm>
        </p:grpSpPr>
        <p:grpSp>
          <p:nvGrpSpPr>
            <p:cNvPr id="17" name="Group 16"/>
            <p:cNvGrpSpPr/>
            <p:nvPr/>
          </p:nvGrpSpPr>
          <p:grpSpPr>
            <a:xfrm>
              <a:off x="4999892" y="1487048"/>
              <a:ext cx="1884484" cy="1500162"/>
              <a:chOff x="5273919" y="1389758"/>
              <a:chExt cx="1884484" cy="1500162"/>
            </a:xfrm>
          </p:grpSpPr>
          <p:grpSp>
            <p:nvGrpSpPr>
              <p:cNvPr id="19" name="Group 18"/>
              <p:cNvGrpSpPr/>
              <p:nvPr/>
            </p:nvGrpSpPr>
            <p:grpSpPr>
              <a:xfrm rot="10800000">
                <a:off x="5436576" y="2081027"/>
                <a:ext cx="1661746" cy="808893"/>
                <a:chOff x="5380892" y="1354015"/>
                <a:chExt cx="1661746" cy="808893"/>
              </a:xfrm>
            </p:grpSpPr>
            <p:sp>
              <p:nvSpPr>
                <p:cNvPr id="27" name="Rectangle 26"/>
                <p:cNvSpPr/>
                <p:nvPr/>
              </p:nvSpPr>
              <p:spPr>
                <a:xfrm>
                  <a:off x="5380892" y="1354015"/>
                  <a:ext cx="1661746" cy="105508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8" name="Rectangle 27"/>
                <p:cNvSpPr/>
                <p:nvPr/>
              </p:nvSpPr>
              <p:spPr>
                <a:xfrm>
                  <a:off x="5627077" y="1459523"/>
                  <a:ext cx="158261" cy="703385"/>
                </a:xfrm>
                <a:prstGeom prst="rect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5952392" y="1459523"/>
                  <a:ext cx="158261" cy="703385"/>
                </a:xfrm>
                <a:prstGeom prst="rect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0" name="Rectangle 29"/>
                <p:cNvSpPr/>
                <p:nvPr/>
              </p:nvSpPr>
              <p:spPr>
                <a:xfrm>
                  <a:off x="6295292" y="1459523"/>
                  <a:ext cx="158261" cy="703385"/>
                </a:xfrm>
                <a:prstGeom prst="rect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>
                  <a:off x="6632331" y="1459523"/>
                  <a:ext cx="158261" cy="703385"/>
                </a:xfrm>
                <a:prstGeom prst="rect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0" name="Group 19"/>
              <p:cNvGrpSpPr/>
              <p:nvPr/>
            </p:nvGrpSpPr>
            <p:grpSpPr>
              <a:xfrm>
                <a:off x="5273919" y="1389758"/>
                <a:ext cx="1661746" cy="808893"/>
                <a:chOff x="5380892" y="1354015"/>
                <a:chExt cx="1661746" cy="808893"/>
              </a:xfrm>
            </p:grpSpPr>
            <p:sp>
              <p:nvSpPr>
                <p:cNvPr id="22" name="Rectangle 21"/>
                <p:cNvSpPr/>
                <p:nvPr/>
              </p:nvSpPr>
              <p:spPr>
                <a:xfrm>
                  <a:off x="5380892" y="1354015"/>
                  <a:ext cx="1661746" cy="105508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3" name="Rectangle 22"/>
                <p:cNvSpPr/>
                <p:nvPr/>
              </p:nvSpPr>
              <p:spPr>
                <a:xfrm>
                  <a:off x="5627077" y="1459523"/>
                  <a:ext cx="158261" cy="703385"/>
                </a:xfrm>
                <a:prstGeom prst="rect">
                  <a:avLst/>
                </a:prstGeom>
                <a:solidFill>
                  <a:srgbClr val="66FF3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4" name="Rectangle 23"/>
                <p:cNvSpPr/>
                <p:nvPr/>
              </p:nvSpPr>
              <p:spPr>
                <a:xfrm>
                  <a:off x="5952392" y="1459523"/>
                  <a:ext cx="158261" cy="703385"/>
                </a:xfrm>
                <a:prstGeom prst="rect">
                  <a:avLst/>
                </a:prstGeom>
                <a:solidFill>
                  <a:srgbClr val="66FF3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>
                  <a:off x="6295292" y="1459523"/>
                  <a:ext cx="158261" cy="703385"/>
                </a:xfrm>
                <a:prstGeom prst="rect">
                  <a:avLst/>
                </a:prstGeom>
                <a:solidFill>
                  <a:srgbClr val="66FF3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6" name="Rectangle 25"/>
                <p:cNvSpPr/>
                <p:nvPr/>
              </p:nvSpPr>
              <p:spPr>
                <a:xfrm>
                  <a:off x="6632331" y="1459523"/>
                  <a:ext cx="158261" cy="703385"/>
                </a:xfrm>
                <a:prstGeom prst="rect">
                  <a:avLst/>
                </a:prstGeom>
                <a:solidFill>
                  <a:srgbClr val="66FF33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21" name="Right Arrow 20"/>
              <p:cNvSpPr/>
              <p:nvPr/>
            </p:nvSpPr>
            <p:spPr>
              <a:xfrm>
                <a:off x="5514240" y="2351859"/>
                <a:ext cx="1644163" cy="201613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6745164" y="1803483"/>
              <a:ext cx="8883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Z(0) = 0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9005481" y="1606089"/>
            <a:ext cx="2585019" cy="1627298"/>
            <a:chOff x="9102552" y="1635474"/>
            <a:chExt cx="2585019" cy="1627298"/>
          </a:xfrm>
        </p:grpSpPr>
        <p:grpSp>
          <p:nvGrpSpPr>
            <p:cNvPr id="33" name="Group 32"/>
            <p:cNvGrpSpPr/>
            <p:nvPr/>
          </p:nvGrpSpPr>
          <p:grpSpPr>
            <a:xfrm>
              <a:off x="9102552" y="1635474"/>
              <a:ext cx="1715760" cy="955107"/>
              <a:chOff x="9102552" y="1635474"/>
              <a:chExt cx="1715760" cy="955107"/>
            </a:xfrm>
          </p:grpSpPr>
          <p:sp>
            <p:nvSpPr>
              <p:cNvPr id="41" name="Parallelogram 40"/>
              <p:cNvSpPr/>
              <p:nvPr/>
            </p:nvSpPr>
            <p:spPr>
              <a:xfrm rot="19847959">
                <a:off x="9810132" y="1635475"/>
                <a:ext cx="217288" cy="932845"/>
              </a:xfrm>
              <a:prstGeom prst="parallelogram">
                <a:avLst/>
              </a:prstGeom>
              <a:solidFill>
                <a:srgbClr val="66FF33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2" name="Parallelogram 41"/>
              <p:cNvSpPr/>
              <p:nvPr/>
            </p:nvSpPr>
            <p:spPr>
              <a:xfrm rot="19847959">
                <a:off x="10238507" y="1657736"/>
                <a:ext cx="217288" cy="932845"/>
              </a:xfrm>
              <a:prstGeom prst="parallelogram">
                <a:avLst/>
              </a:prstGeom>
              <a:solidFill>
                <a:srgbClr val="66FF33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3" name="Parallelogram 42"/>
              <p:cNvSpPr/>
              <p:nvPr/>
            </p:nvSpPr>
            <p:spPr>
              <a:xfrm rot="19847959">
                <a:off x="10601024" y="1635474"/>
                <a:ext cx="217288" cy="932845"/>
              </a:xfrm>
              <a:prstGeom prst="parallelogram">
                <a:avLst/>
              </a:prstGeom>
              <a:solidFill>
                <a:srgbClr val="66FF33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4" name="Parallelogram 43"/>
              <p:cNvSpPr/>
              <p:nvPr/>
            </p:nvSpPr>
            <p:spPr>
              <a:xfrm rot="19847959">
                <a:off x="9435465" y="1650961"/>
                <a:ext cx="217288" cy="932845"/>
              </a:xfrm>
              <a:prstGeom prst="parallelogram">
                <a:avLst/>
              </a:prstGeom>
              <a:solidFill>
                <a:srgbClr val="66FF33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9102552" y="1638150"/>
                <a:ext cx="1661746" cy="1055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34" name="Rectangle 33"/>
            <p:cNvSpPr/>
            <p:nvPr/>
          </p:nvSpPr>
          <p:spPr>
            <a:xfrm rot="10800000">
              <a:off x="9257835" y="3157264"/>
              <a:ext cx="1782646" cy="10550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5" name="Rectangle 34"/>
            <p:cNvSpPr/>
            <p:nvPr/>
          </p:nvSpPr>
          <p:spPr>
            <a:xfrm rot="10800000">
              <a:off x="10638432" y="2458385"/>
              <a:ext cx="158261" cy="70338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Rectangle 35"/>
            <p:cNvSpPr/>
            <p:nvPr/>
          </p:nvSpPr>
          <p:spPr>
            <a:xfrm rot="10800000">
              <a:off x="10251598" y="2450282"/>
              <a:ext cx="158261" cy="70338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7" name="Rectangle 36"/>
            <p:cNvSpPr/>
            <p:nvPr/>
          </p:nvSpPr>
          <p:spPr>
            <a:xfrm rot="10800000">
              <a:off x="9829280" y="2450283"/>
              <a:ext cx="158261" cy="70338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8" name="Rectangle 37"/>
            <p:cNvSpPr/>
            <p:nvPr/>
          </p:nvSpPr>
          <p:spPr>
            <a:xfrm rot="10800000">
              <a:off x="9438124" y="2453879"/>
              <a:ext cx="158261" cy="70338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9" name="Right Arrow 38"/>
            <p:cNvSpPr/>
            <p:nvPr/>
          </p:nvSpPr>
          <p:spPr>
            <a:xfrm>
              <a:off x="9327077" y="2718341"/>
              <a:ext cx="1644163" cy="20161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1142229" y="2024892"/>
              <a:ext cx="545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Z(T)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974930" y="1044193"/>
            <a:ext cx="4451588" cy="288238"/>
            <a:chOff x="4856423" y="1625126"/>
            <a:chExt cx="4451588" cy="288238"/>
          </a:xfrm>
        </p:grpSpPr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56423" y="1648524"/>
              <a:ext cx="4451588" cy="241442"/>
            </a:xfrm>
            <a:prstGeom prst="rect">
              <a:avLst/>
            </a:prstGeom>
          </p:spPr>
        </p:pic>
        <p:cxnSp>
          <p:nvCxnSpPr>
            <p:cNvPr id="48" name="Straight Arrow Connector 47"/>
            <p:cNvCxnSpPr/>
            <p:nvPr/>
          </p:nvCxnSpPr>
          <p:spPr>
            <a:xfrm flipV="1">
              <a:off x="7348835" y="1625126"/>
              <a:ext cx="288238" cy="2882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Connector 48"/>
          <p:cNvCxnSpPr/>
          <p:nvPr/>
        </p:nvCxnSpPr>
        <p:spPr>
          <a:xfrm>
            <a:off x="4617662" y="902079"/>
            <a:ext cx="0" cy="51281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378" y="3653985"/>
            <a:ext cx="3430565" cy="222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5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441876"/>
              </p:ext>
            </p:extLst>
          </p:nvPr>
        </p:nvGraphicFramePr>
        <p:xfrm>
          <a:off x="4429283" y="3748085"/>
          <a:ext cx="404556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4721">
                  <a:extLst>
                    <a:ext uri="{9D8B030D-6E8A-4147-A177-3AD203B41FA5}">
                      <a16:colId xmlns:a16="http://schemas.microsoft.com/office/drawing/2014/main" val="1720537907"/>
                    </a:ext>
                  </a:extLst>
                </a:gridCol>
                <a:gridCol w="983979">
                  <a:extLst>
                    <a:ext uri="{9D8B030D-6E8A-4147-A177-3AD203B41FA5}">
                      <a16:colId xmlns:a16="http://schemas.microsoft.com/office/drawing/2014/main" val="1703321896"/>
                    </a:ext>
                  </a:extLst>
                </a:gridCol>
                <a:gridCol w="1356868">
                  <a:extLst>
                    <a:ext uri="{9D8B030D-6E8A-4147-A177-3AD203B41FA5}">
                      <a16:colId xmlns:a16="http://schemas.microsoft.com/office/drawing/2014/main" val="2427480918"/>
                    </a:ext>
                  </a:extLst>
                </a:gridCol>
              </a:tblGrid>
              <a:tr h="201935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Parameter</a:t>
                      </a:r>
                      <a:endParaRPr lang="en-IN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Paper (TVM)</a:t>
                      </a:r>
                      <a:endParaRPr lang="en-IN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OCTAVE code (DE)</a:t>
                      </a:r>
                      <a:endParaRPr lang="en-IN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0454388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Sigma_0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2750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2695.83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309108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Sigma_1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45.2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174.04</a:t>
                      </a:r>
                      <a:endParaRPr lang="en-IN" sz="1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682301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Population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-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50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637689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Cross Over Probability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smtClean="0"/>
                        <a:t>-</a:t>
                      </a:r>
                      <a:endParaRPr lang="en-IN" sz="13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0.8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0866855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Selection</a:t>
                      </a:r>
                      <a:r>
                        <a:rPr lang="en-US" sz="1300" baseline="0" dirty="0" smtClean="0"/>
                        <a:t> Probability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-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0.85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1537142"/>
                  </a:ext>
                </a:extLst>
              </a:tr>
              <a:tr h="201935">
                <a:tc>
                  <a:txBody>
                    <a:bodyPr/>
                    <a:lstStyle/>
                    <a:p>
                      <a:pPr algn="l"/>
                      <a:r>
                        <a:rPr lang="en-US" sz="1300" dirty="0" smtClean="0"/>
                        <a:t>Mutation Probability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-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 smtClean="0"/>
                        <a:t>-</a:t>
                      </a:r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918025"/>
                  </a:ext>
                </a:extLst>
              </a:tr>
            </a:tbl>
          </a:graphicData>
        </a:graphic>
      </p:graphicFrame>
      <p:cxnSp>
        <p:nvCxnSpPr>
          <p:cNvPr id="3" name="Straight Connector 2"/>
          <p:cNvCxnSpPr/>
          <p:nvPr/>
        </p:nvCxnSpPr>
        <p:spPr>
          <a:xfrm>
            <a:off x="4138866" y="934163"/>
            <a:ext cx="0" cy="51281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7049365" y="1668223"/>
            <a:ext cx="16471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G = 100</a:t>
            </a:r>
          </a:p>
          <a:p>
            <a:r>
              <a:rPr lang="en-US" sz="1600" dirty="0" smtClean="0"/>
              <a:t>Time steps : 83</a:t>
            </a:r>
          </a:p>
          <a:p>
            <a:r>
              <a:rPr lang="en-US" sz="1600" dirty="0" smtClean="0"/>
              <a:t>Serial Computing</a:t>
            </a:r>
          </a:p>
          <a:p>
            <a:r>
              <a:rPr lang="en-US" sz="1600" dirty="0" smtClean="0"/>
              <a:t>Ram = 128 GB</a:t>
            </a:r>
          </a:p>
          <a:p>
            <a:r>
              <a:rPr lang="en-US" sz="1600" dirty="0" smtClean="0"/>
              <a:t>CPU = 2.4 GHz</a:t>
            </a:r>
          </a:p>
          <a:p>
            <a:r>
              <a:rPr lang="en-US" sz="1600" dirty="0" smtClean="0"/>
              <a:t>Time ~ 30 </a:t>
            </a:r>
            <a:r>
              <a:rPr lang="en-US" sz="1600" dirty="0" err="1" smtClean="0"/>
              <a:t>mins</a:t>
            </a:r>
            <a:endParaRPr lang="en-US" sz="1600" dirty="0" smtClean="0"/>
          </a:p>
          <a:p>
            <a:endParaRPr lang="en-IN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5140591" y="920562"/>
            <a:ext cx="1449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Repeatability</a:t>
            </a:r>
            <a:endParaRPr lang="en-IN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019868" y="916962"/>
            <a:ext cx="1404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Computer</a:t>
            </a:r>
          </a:p>
          <a:p>
            <a:r>
              <a:rPr lang="en-US" b="1" dirty="0" smtClean="0"/>
              <a:t>Specification</a:t>
            </a:r>
            <a:endParaRPr lang="en-IN" b="1" dirty="0"/>
          </a:p>
        </p:txBody>
      </p:sp>
      <p:grpSp>
        <p:nvGrpSpPr>
          <p:cNvPr id="7" name="Group 6"/>
          <p:cNvGrpSpPr/>
          <p:nvPr/>
        </p:nvGrpSpPr>
        <p:grpSpPr>
          <a:xfrm>
            <a:off x="317327" y="845512"/>
            <a:ext cx="3630615" cy="2510621"/>
            <a:chOff x="140864" y="1176511"/>
            <a:chExt cx="3630615" cy="2510621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499" y="3255132"/>
              <a:ext cx="3388500" cy="4320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40864" y="1967049"/>
              <a:ext cx="17038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/>
                <a:t>Error Formulation</a:t>
              </a:r>
              <a:endParaRPr lang="en-IN" sz="16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75426" y="2876234"/>
              <a:ext cx="18322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/>
                <a:t>Objective Function</a:t>
              </a:r>
              <a:endParaRPr lang="en-IN" sz="16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40864" y="1176511"/>
              <a:ext cx="19410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/>
                <a:t>Dynamic Parameters</a:t>
              </a:r>
              <a:endParaRPr lang="en-IN" sz="1600" b="1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874" y="1589970"/>
              <a:ext cx="1236375" cy="2520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3839" y="2483435"/>
              <a:ext cx="3527640" cy="224618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l="1406" r="1297"/>
          <a:stretch/>
        </p:blipFill>
        <p:spPr>
          <a:xfrm>
            <a:off x="478215" y="3512610"/>
            <a:ext cx="3376247" cy="2570171"/>
          </a:xfrm>
          <a:prstGeom prst="rect">
            <a:avLst/>
          </a:prstGeom>
        </p:spPr>
      </p:pic>
      <p:sp>
        <p:nvSpPr>
          <p:cNvPr id="15" name="5-Point Star 14"/>
          <p:cNvSpPr/>
          <p:nvPr/>
        </p:nvSpPr>
        <p:spPr>
          <a:xfrm>
            <a:off x="3301481" y="3903212"/>
            <a:ext cx="149469" cy="149469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7760297"/>
              </p:ext>
            </p:extLst>
          </p:nvPr>
        </p:nvGraphicFramePr>
        <p:xfrm>
          <a:off x="8802023" y="970924"/>
          <a:ext cx="3213745" cy="2511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7" name="Straight Connector 16"/>
          <p:cNvCxnSpPr/>
          <p:nvPr/>
        </p:nvCxnSpPr>
        <p:spPr>
          <a:xfrm>
            <a:off x="8775132" y="916962"/>
            <a:ext cx="0" cy="51281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9799" y="1444660"/>
            <a:ext cx="2556086" cy="205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1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278</Words>
  <Application>Microsoft Office PowerPoint</Application>
  <PresentationFormat>Widescreen</PresentationFormat>
  <Paragraphs>107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ACER</dc:creator>
  <cp:lastModifiedBy>ACER</cp:lastModifiedBy>
  <cp:revision>6</cp:revision>
  <dcterms:created xsi:type="dcterms:W3CDTF">2023-06-03T04:43:14Z</dcterms:created>
  <dcterms:modified xsi:type="dcterms:W3CDTF">2023-06-03T04:46:10Z</dcterms:modified>
</cp:coreProperties>
</file>

<file path=docProps/thumbnail.jpeg>
</file>